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4"/>
  </p:notesMasterIdLst>
  <p:sldIdLst>
    <p:sldId id="257" r:id="rId2"/>
    <p:sldId id="266" r:id="rId3"/>
    <p:sldId id="256" r:id="rId4"/>
    <p:sldId id="259" r:id="rId5"/>
    <p:sldId id="258" r:id="rId6"/>
    <p:sldId id="261" r:id="rId7"/>
    <p:sldId id="265" r:id="rId8"/>
    <p:sldId id="264" r:id="rId9"/>
    <p:sldId id="271" r:id="rId10"/>
    <p:sldId id="270" r:id="rId11"/>
    <p:sldId id="268" r:id="rId12"/>
    <p:sldId id="267" r:id="rId13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Berkheim" initials="MB" lastIdx="1" clrIdx="0">
    <p:extLst>
      <p:ext uri="{19B8F6BF-5375-455C-9EA6-DF929625EA0E}">
        <p15:presenceInfo xmlns:p15="http://schemas.microsoft.com/office/powerpoint/2012/main" userId="S::berkheim1@mail.tau.ac.il::fdfd55ab-dc93-4ea0-b7f6-aae9d33619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4854"/>
    <a:srgbClr val="092630"/>
    <a:srgbClr val="FDCB95"/>
    <a:srgbClr val="114B5F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סגנון בהיר 2 - הדגשה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סגנון בהיר 2 - הדגשה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סגנון בהיר 2 - הדגשה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EBBBCC-DAD2-459C-BE2E-F6DE35CF9A28}" styleName="סגנון כהה 2 - הדגשה 3/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סגנון כהה 1 - הדגשה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סגנון ביניים 4 - הדגשה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סגנון ביניים 3 - הדגשה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EB8AA-4506-D8B2-5DDC-B71CA79CE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8E83F373-A8CF-7751-87C9-6361AF1A2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40A34367-A5FF-E781-C38B-44A1F7E70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D7F9F4-E551-370F-2A4A-FABC2ECE7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786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76264-9BF8-C2F0-1496-409E4A1FD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6D47B12-1D6D-B46F-2000-E822D3DC8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886E93C-0F97-15C6-4154-81915C06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01D78D4-7E48-44A7-6865-E95DF6B60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2583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8B06-577F-B54A-BCD6-B00830A74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FDC9620-A628-F4F6-53D9-9CA0C844E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2912A35-DB50-B21E-56F7-1434BC278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34778F3-BA70-195E-6737-FFFEE6E6F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331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88B0-FFB3-5C60-790E-4C682CF7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5BBD3DF-3857-C3B3-7006-D24538C90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154C0175-11FB-D664-592B-192E41419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CBA8062-D12B-5A05-C21A-FF2FDDE36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087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9DBFB-C380-AA4D-60D2-D3AE4403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B371928-1F72-204A-183B-1E3555C30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2091D29F-B3B3-0F0E-87F0-9A1285CDB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E803DD1-9A00-07FD-0FA7-26DF83198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408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8B4E-0DAD-43E5-4874-62A7B70A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FA5B30-7265-9B40-324C-D2AAE7ED9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D741F5A-FB01-148B-D3AD-BC9C00161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6127F05-8185-A121-195F-749C1028B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597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BDD2B-4855-09F9-5470-B4AEAC69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92D9723E-6DD0-5295-F56E-3255547C7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E3C7985-2D14-4A89-FE76-874AD0A71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B300796-8978-09FC-28B9-71EBB6EB6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304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א'/שבט/תשפ"ה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microsoft.com/office/2007/relationships/hdphoto" Target="../media/hdphoto1.wdp"/><Relationship Id="rId9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microsoft.com/office/2007/relationships/hdphoto" Target="../media/hdphoto1.wdp"/><Relationship Id="rId9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B94BE96-F112-080F-C7D9-A825414A7EB2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203000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203000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sp>
          <p:nvSpPr>
            <p:cNvPr id="2" name="מלבן 1">
              <a:extLst>
                <a:ext uri="{FF2B5EF4-FFF2-40B4-BE49-F238E27FC236}">
                  <a16:creationId xmlns:a16="http://schemas.microsoft.com/office/drawing/2014/main" id="{8760F36B-DEA5-4567-ACBD-3613D02DC346}"/>
                </a:ext>
              </a:extLst>
            </p:cNvPr>
            <p:cNvSpPr/>
            <p:nvPr/>
          </p:nvSpPr>
          <p:spPr>
            <a:xfrm>
              <a:off x="2726970" y="1620451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rPr>
                <a:t>.com</a:t>
              </a:r>
              <a:endParaRPr lang="he-IL" sz="7200" b="1" cap="none" spc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rgbClr val="FDCB95"/>
                    </a:gs>
                  </a:gsLst>
                  <a:lin ang="16200000" scaled="1"/>
                  <a:tileRect/>
                </a:gra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Rust Demo Base" panose="00000500000000000000" pitchFamily="50" charset="0"/>
              </a:endParaRPr>
            </a:p>
          </p:txBody>
        </p:sp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8A5C1502-C5C7-4C2F-78C3-36E32B4BB4E0}"/>
                </a:ext>
              </a:extLst>
            </p:cNvPr>
            <p:cNvSpPr/>
            <p:nvPr/>
          </p:nvSpPr>
          <p:spPr>
            <a:xfrm>
              <a:off x="2686123" y="2743723"/>
              <a:ext cx="559159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  <a:cs typeface="Poppins" panose="00000500000000000000" pitchFamily="2" charset="0"/>
                </a:rPr>
                <a:t>The Best Comedy movies.</a:t>
              </a:r>
              <a:endParaRPr lang="he-IL" sz="4000" dirty="0">
                <a:ln w="9525">
                  <a:noFill/>
                  <a:prstDash val="solid"/>
                </a:ln>
                <a:solidFill>
                  <a:srgbClr val="FDCB95"/>
                </a:solidFill>
                <a:effectLst>
                  <a:outerShdw dist="38100" dir="2700000" algn="tl" rotWithShape="0">
                    <a:schemeClr val="accent5">
                      <a:lumMod val="50000"/>
                    </a:schemeClr>
                  </a:outerShdw>
                </a:effectLst>
                <a:latin typeface="Zing Script Rust SB Demo Base" panose="00000200000000000000" pitchFamily="50" charset="0"/>
              </a:endParaRPr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AE095287-E252-CB24-0378-9250B002FE45}"/>
                </a:ext>
              </a:extLst>
            </p:cNvPr>
            <p:cNvSpPr/>
            <p:nvPr/>
          </p:nvSpPr>
          <p:spPr>
            <a:xfrm>
              <a:off x="2726970" y="1625213"/>
              <a:ext cx="583525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LOLMOVIES</a:t>
              </a:r>
              <a:r>
                <a:rPr lang="en-US" sz="6000" b="1" cap="none" spc="0" dirty="0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16200000" scaled="1"/>
                    <a:tileRect/>
                  </a:gradFill>
                  <a:latin typeface="Zing Rust D2 Demo Base" panose="00000600000000000000" pitchFamily="50" charset="0"/>
                </a:rPr>
                <a:t>.com</a:t>
              </a:r>
              <a:endParaRPr lang="he-IL" sz="7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6200000" scaled="1"/>
                  <a:tileRect/>
                </a:gradFill>
                <a:latin typeface="Zing Rust D2 Demo Base" panose="00000600000000000000" pitchFamily="50" charset="0"/>
              </a:endParaRPr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DCBC0FA-3F5E-02D3-3A24-B56119C79D2F}"/>
              </a:ext>
            </a:extLst>
          </p:cNvPr>
          <p:cNvSpPr txBox="1"/>
          <p:nvPr/>
        </p:nvSpPr>
        <p:spPr>
          <a:xfrm>
            <a:off x="3672000" y="186079"/>
            <a:ext cx="1800000" cy="37457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USER MANUAL</a:t>
            </a:r>
            <a:endParaRPr lang="he-IL" sz="16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1C3B2-BF33-870C-0FA8-29B61429E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2985ECB7-74EE-D32D-7F79-53C9BA4E6F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DFA2620-5598-424C-6A92-E43048BD78E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Anne Hathaway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5B1CB7B6-0139-EF3F-CBF7-CFAFB215599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CCDE57B4-2463-889E-74A4-456D7C7D862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Q7: EXTRA QUERY - Actor’s 5 most Popular Movies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DE6BF098-CBAD-5B4D-86B9-2FDEEA538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3C3AFC11-3FBA-648B-7D50-D484E4C0A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60" y="1798320"/>
            <a:ext cx="1459759" cy="2189638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E3984823-210F-5B10-A55C-FEAFB7C9C805}"/>
              </a:ext>
            </a:extLst>
          </p:cNvPr>
          <p:cNvSpPr/>
          <p:nvPr/>
        </p:nvSpPr>
        <p:spPr>
          <a:xfrm>
            <a:off x="24661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A9DAA0C-A382-E106-8FCD-98CC0ED79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2515" y="1798320"/>
            <a:ext cx="1459759" cy="2189638"/>
          </a:xfrm>
          <a:prstGeom prst="roundRect">
            <a:avLst/>
          </a:prstGeom>
        </p:spPr>
      </p:pic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A098700A-EB85-0EE5-319C-0A7FBE4C491C}"/>
              </a:ext>
            </a:extLst>
          </p:cNvPr>
          <p:cNvSpPr/>
          <p:nvPr/>
        </p:nvSpPr>
        <p:spPr>
          <a:xfrm>
            <a:off x="205192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458C93A-95B1-713D-1E73-CA10EB67F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825" y="1798320"/>
            <a:ext cx="1459759" cy="2189638"/>
          </a:xfrm>
          <a:prstGeom prst="roundRect">
            <a:avLst/>
          </a:prstGeom>
        </p:spPr>
      </p:pic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99B459E5-BA1D-EADE-E1A3-E65BA4C03280}"/>
              </a:ext>
            </a:extLst>
          </p:cNvPr>
          <p:cNvSpPr/>
          <p:nvPr/>
        </p:nvSpPr>
        <p:spPr>
          <a:xfrm>
            <a:off x="385723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BB64A8F3-A078-8D9D-F944-1CE338E02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2549" y="1798320"/>
            <a:ext cx="1459759" cy="2189638"/>
          </a:xfrm>
          <a:prstGeom prst="roundRect">
            <a:avLst/>
          </a:prstGeom>
        </p:spPr>
      </p:pic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D751A5DA-3C7D-0EA2-84B3-2A010601B335}"/>
              </a:ext>
            </a:extLst>
          </p:cNvPr>
          <p:cNvSpPr/>
          <p:nvPr/>
        </p:nvSpPr>
        <p:spPr>
          <a:xfrm>
            <a:off x="5673727" y="4355594"/>
            <a:ext cx="1460803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418715F-A1E9-64EA-423F-5C98AC596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9624" y="1798320"/>
            <a:ext cx="1459759" cy="2189638"/>
          </a:xfrm>
          <a:prstGeom prst="roundRect">
            <a:avLst/>
          </a:prstGeom>
        </p:spPr>
      </p:pic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7BA098CB-DAA6-EE4E-A38F-5651EDCACBAD}"/>
              </a:ext>
            </a:extLst>
          </p:cNvPr>
          <p:cNvSpPr/>
          <p:nvPr/>
        </p:nvSpPr>
        <p:spPr>
          <a:xfrm>
            <a:off x="7479038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183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9638D-DD7B-97E5-4663-5D3A85D0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FF662CD6-EA30-65C0-95F5-E5EF9D891E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10876658-4FDE-DEEE-6D63-0E6A1965C852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Jim Carrey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C04A6556-9F30-A042-AE64-AEBF0827C448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F753CCDE-490A-3739-213B-0A05868FF34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Q8: EXTRA QUERY – Genre Count for a given actor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01D08FE8-22D8-9230-71EC-CE932958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graphicFrame>
        <p:nvGraphicFramePr>
          <p:cNvPr id="12" name="טבלה 11">
            <a:extLst>
              <a:ext uri="{FF2B5EF4-FFF2-40B4-BE49-F238E27FC236}">
                <a16:creationId xmlns:a16="http://schemas.microsoft.com/office/drawing/2014/main" id="{F45B3695-1EF6-3062-4753-2F2062327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493146"/>
              </p:ext>
            </p:extLst>
          </p:nvPr>
        </p:nvGraphicFramePr>
        <p:xfrm>
          <a:off x="2555999" y="1663766"/>
          <a:ext cx="4032000" cy="2966720"/>
        </p:xfrm>
        <a:graphic>
          <a:graphicData uri="http://schemas.openxmlformats.org/drawingml/2006/table">
            <a:tbl>
              <a:tblPr rtl="1" firstRow="1" bandRow="1">
                <a:tableStyleId>{6E25E649-3F16-4E02-A733-19D2CDBF48F0}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11563101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1689057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34072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Movie Count</a:t>
                      </a:r>
                      <a:endParaRPr lang="he-IL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Genre Name</a:t>
                      </a:r>
                      <a:endParaRPr lang="he-IL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Index</a:t>
                      </a:r>
                      <a:endParaRPr lang="he-IL" sz="14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74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14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Comedy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0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2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4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Family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1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99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3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Fantasy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2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7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3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Drama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3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89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2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Romance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4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09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2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Action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5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79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: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: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SemiBold" panose="020B0502040204020203" pitchFamily="34" charset="0"/>
                        </a:rPr>
                        <a:t>:</a:t>
                      </a:r>
                      <a:endParaRPr lang="he-IL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90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37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7A374-DB79-0358-AF45-F5B3992D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DB337E8D-48FA-3909-2AC3-13B8F4C1726E}"/>
              </a:ext>
            </a:extLst>
          </p:cNvPr>
          <p:cNvGrpSpPr/>
          <p:nvPr/>
        </p:nvGrpSpPr>
        <p:grpSpPr>
          <a:xfrm>
            <a:off x="3460502" y="1288729"/>
            <a:ext cx="2222997" cy="2566043"/>
            <a:chOff x="534491" y="1303016"/>
            <a:chExt cx="2222997" cy="2566043"/>
          </a:xfrm>
        </p:grpSpPr>
        <p:sp>
          <p:nvSpPr>
            <p:cNvPr id="23" name="אליפסה 22">
              <a:extLst>
                <a:ext uri="{FF2B5EF4-FFF2-40B4-BE49-F238E27FC236}">
                  <a16:creationId xmlns:a16="http://schemas.microsoft.com/office/drawing/2014/main" id="{ACEDC1A4-0769-4CE9-202B-C435ECCC9505}"/>
                </a:ext>
              </a:extLst>
            </p:cNvPr>
            <p:cNvSpPr/>
            <p:nvPr/>
          </p:nvSpPr>
          <p:spPr>
            <a:xfrm>
              <a:off x="650079" y="3432780"/>
              <a:ext cx="2065321" cy="43627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4" name="תמונה 23">
              <a:extLst>
                <a:ext uri="{FF2B5EF4-FFF2-40B4-BE49-F238E27FC236}">
                  <a16:creationId xmlns:a16="http://schemas.microsoft.com/office/drawing/2014/main" id="{CF264932-6396-BFB9-A133-7ED84DC7A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534491" y="1303016"/>
              <a:ext cx="2222997" cy="253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32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EF4E1-CABE-B99E-A5EE-4D05ECB6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DBE695AF-59C8-7A5A-2179-75053A29D423}"/>
              </a:ext>
            </a:extLst>
          </p:cNvPr>
          <p:cNvSpPr/>
          <p:nvPr/>
        </p:nvSpPr>
        <p:spPr>
          <a:xfrm>
            <a:off x="189286" y="871537"/>
            <a:ext cx="8765429" cy="4013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FDCB95"/>
                </a:solidFill>
                <a:latin typeface="Bahnschrift SemiCondensed" panose="020B0502040204020203" pitchFamily="34" charset="0"/>
              </a:rPr>
              <a:t>LOLMovies.com 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is a web application designed to make the world’s best comedy movies easily accessible to anyone looking for a good laugh.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In times of uncertainty, when many of us are facing the challenges of war and Miluim,</a:t>
            </a:r>
            <a:r>
              <a:rPr 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we believe that laughter is more important than ever — it provides a much-needed escape and a moment of relief.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The application provides access to detailed information about the top 1,000 highest-rated, full-length comedy movies of all time in the U.S. (English-language), sorted by popularity in descending order.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Condensed" panose="020B0502040204020203" pitchFamily="34" charset="0"/>
              </a:rPr>
              <a:t>Key Features: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Advanced Search: Find movies by keywords or by searching for words that appear in the title or overview.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Actor &amp; Director Insights: Explore a director’s favorite collaborators, or find the top 10 actors who starred in the most films within a specific subgenre and decade.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Hidden Gems: For cinephiles seeking originality, this feature highlights underrated yet highly rated movies from a given year.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 Popular Picks: Search for a director or actor's most popular movies or explore the most popular genres of a specific actor.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 SemiCondensed" panose="020B0502040204020203" pitchFamily="34" charset="0"/>
              </a:rPr>
              <a:t>Our application is designed for both casual viewers and dedicated movie enthusiasts, ensuring that everyone can find the perfect comedy to bring a smile, even in difficult times.</a:t>
            </a: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5B0FB3BA-0B67-D018-C5E6-9BA46630328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CA8855A7-2574-059C-C3EA-9CFD6836983F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Overview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77D8A44C-D737-2B53-0095-ECD9DF4F8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68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עליו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עליו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עליו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עליו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  	       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space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8AE0206C-1867-C07C-29DE-3792119F9868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B700755B-9E02-6B4A-EF92-92CFF79B2CEF}"/>
              </a:ext>
            </a:extLst>
          </p:cNvPr>
          <p:cNvSpPr/>
          <p:nvPr/>
        </p:nvSpPr>
        <p:spPr>
          <a:xfrm>
            <a:off x="268360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35A2C589-1D6D-A1C0-1533-63A8BA9FEA43}"/>
              </a:ext>
            </a:extLst>
          </p:cNvPr>
          <p:cNvSpPr/>
          <p:nvPr/>
        </p:nvSpPr>
        <p:spPr>
          <a:xfrm>
            <a:off x="482321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04BBBD33-F597-627E-592E-42700D954984}"/>
              </a:ext>
            </a:extLst>
          </p:cNvPr>
          <p:cNvSpPr/>
          <p:nvPr/>
        </p:nvSpPr>
        <p:spPr>
          <a:xfrm>
            <a:off x="6962827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326342" y="3881090"/>
            <a:ext cx="2079974" cy="612648"/>
          </a:xfrm>
          <a:prstGeom prst="cloudCallout">
            <a:avLst>
              <a:gd name="adj1" fmla="val 8243"/>
              <a:gd name="adj2" fmla="val -94640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54F734C8-A8AD-33EE-CD5C-5DC6EC02C333}"/>
              </a:ext>
            </a:extLst>
          </p:cNvPr>
          <p:cNvSpPr/>
          <p:nvPr/>
        </p:nvSpPr>
        <p:spPr>
          <a:xfrm>
            <a:off x="6962227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rgbClr val="EE48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Title: Paul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Genres: Adventure, Comedy, Science Fiction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Release Year: 2011 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Overview: For the past 60 years, a space-traveling smart...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Rating: 6.727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3524208" y="3881090"/>
            <a:ext cx="457301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“space” in 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CA1D9483-7B30-FDE6-D929-E84C0BF010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02" y="3331029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witch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73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83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793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402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25237816-5B97-E238-A392-D46582B1AFE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CA9BD1AE-985A-401B-CE0E-16C6E2632C48}"/>
              </a:ext>
            </a:extLst>
          </p:cNvPr>
          <p:cNvSpPr/>
          <p:nvPr/>
        </p:nvSpPr>
        <p:spPr>
          <a:xfrm>
            <a:off x="263958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F458DABD-CCF7-5D31-628E-B6B6FD019DD3}"/>
              </a:ext>
            </a:extLst>
          </p:cNvPr>
          <p:cNvSpPr/>
          <p:nvPr/>
        </p:nvSpPr>
        <p:spPr>
          <a:xfrm>
            <a:off x="477919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C98B0F06-9A19-EFD2-1816-325FC450B75A}"/>
              </a:ext>
            </a:extLst>
          </p:cNvPr>
          <p:cNvSpPr/>
          <p:nvPr/>
        </p:nvSpPr>
        <p:spPr>
          <a:xfrm>
            <a:off x="6918802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A938587C-CB63-3B2A-F12F-445FE893669E}"/>
              </a:ext>
            </a:extLst>
          </p:cNvPr>
          <p:cNvSpPr/>
          <p:nvPr/>
        </p:nvSpPr>
        <p:spPr>
          <a:xfrm>
            <a:off x="2638983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rgbClr val="EE48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Title: Hotel Transylvania 2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Release Year: 2015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Director</a:t>
            </a:r>
            <a:r>
              <a:rPr lang="en-US" sz="1000">
                <a:solidFill>
                  <a:schemeClr val="bg1"/>
                </a:solidFill>
                <a:latin typeface="Bahnschrift SemiBold" panose="020B0502040204020203" pitchFamily="34" charset="0"/>
              </a:rPr>
              <a:t>: Genndy</a:t>
            </a: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Tartakovsky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Overview: When the old-old-old-fashioned vampire Vlad ar... </a:t>
            </a:r>
            <a:b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Rating: 6.800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DEAEA9A2-5654-693B-F966-D61A35155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74" y="2299119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Woody Allen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				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Director's favorite collaborators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9A541833-20F0-8592-E4F4-EEACFE679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2495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4038815-C5DA-03C9-3A95-C31586820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2105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C5F8EDF8-D11F-29AC-A993-75D5DCB0DCE6}"/>
              </a:ext>
            </a:extLst>
          </p:cNvPr>
          <p:cNvSpPr/>
          <p:nvPr/>
        </p:nvSpPr>
        <p:spPr>
          <a:xfrm>
            <a:off x="266129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4C11B05B-BD19-912F-A426-F93680BC531B}"/>
              </a:ext>
            </a:extLst>
          </p:cNvPr>
          <p:cNvSpPr/>
          <p:nvPr/>
        </p:nvSpPr>
        <p:spPr>
          <a:xfrm>
            <a:off x="4801505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4E565DE7-663F-4155-8FEE-902DE3914AC1}"/>
              </a:ext>
            </a:extLst>
          </p:cNvPr>
          <p:cNvSpPr/>
          <p:nvPr/>
        </p:nvSpPr>
        <p:spPr>
          <a:xfrm>
            <a:off x="2661295" y="1435308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rgbClr val="EE48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Mia Farrow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Birthday: 1945-02-09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Collab Count: 4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D13E762-6613-37E1-756B-74DC3BB4B8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22" y="3229428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F4900-9DE3-5AB2-8518-66108C49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B254249F-4540-86D7-305B-A923EC19E3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DC15F203-8BDC-0458-CB0A-6DEC2AAFE1FD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1980, fantasy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921CFCA7-93A1-3D09-520C-0142BD908699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AEEF29A9-7D93-BA12-1295-AE7A9A82D3D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			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Hall of Fame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01180115-DF5E-F468-B07C-E6E49C188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5E6574E1-3429-8E4A-27C2-F00A83FBB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2090" y="1441636"/>
            <a:ext cx="1680000" cy="2520000"/>
          </a:xfrm>
          <a:prstGeom prst="round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1409004-3171-F3CA-85D5-09A8473BE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1700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E5A39EA-8685-9710-BEAF-F1C661C22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310" y="1441636"/>
            <a:ext cx="1680000" cy="2520000"/>
          </a:xfrm>
          <a:prstGeom prst="roundRect">
            <a:avLst/>
          </a:prstGeom>
        </p:spPr>
      </p:pic>
      <p:sp>
        <p:nvSpPr>
          <p:cNvPr id="12" name="מלבן: פינות עליונות מעוגלות 11">
            <a:extLst>
              <a:ext uri="{FF2B5EF4-FFF2-40B4-BE49-F238E27FC236}">
                <a16:creationId xmlns:a16="http://schemas.microsoft.com/office/drawing/2014/main" id="{58365B17-55B7-5494-B383-89B2098936FB}"/>
              </a:ext>
            </a:extLst>
          </p:cNvPr>
          <p:cNvSpPr/>
          <p:nvPr/>
        </p:nvSpPr>
        <p:spPr>
          <a:xfrm>
            <a:off x="159209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עליונות מעוגלות 12">
            <a:extLst>
              <a:ext uri="{FF2B5EF4-FFF2-40B4-BE49-F238E27FC236}">
                <a16:creationId xmlns:a16="http://schemas.microsoft.com/office/drawing/2014/main" id="{98BEB9A4-F487-94BB-678D-10EEF383AFA9}"/>
              </a:ext>
            </a:extLst>
          </p:cNvPr>
          <p:cNvSpPr/>
          <p:nvPr/>
        </p:nvSpPr>
        <p:spPr>
          <a:xfrm>
            <a:off x="373110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: פינות עליונות מעוגלות 13">
            <a:extLst>
              <a:ext uri="{FF2B5EF4-FFF2-40B4-BE49-F238E27FC236}">
                <a16:creationId xmlns:a16="http://schemas.microsoft.com/office/drawing/2014/main" id="{DE807FEB-FB13-6950-D6E5-8AACF1083F83}"/>
              </a:ext>
            </a:extLst>
          </p:cNvPr>
          <p:cNvSpPr/>
          <p:nvPr/>
        </p:nvSpPr>
        <p:spPr>
          <a:xfrm>
            <a:off x="5870710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4F17E15C-7C63-0ACC-16C7-57C1DED17FF3}"/>
              </a:ext>
            </a:extLst>
          </p:cNvPr>
          <p:cNvSpPr/>
          <p:nvPr/>
        </p:nvSpPr>
        <p:spPr>
          <a:xfrm>
            <a:off x="3730500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rgbClr val="EE48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Michelle Pfeiffer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Birthday: 1958-04-29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Movie Count: 2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EB7A97D-E570-DA6B-2E2A-FDCE144CA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288" y="1864110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7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35309-EB1C-F478-7BBC-18C3010AB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86C4DC16-63F7-6652-E549-29B0E155B1C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6A236CF-AEBB-F378-8585-A7EC3AE63551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2012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A4CED1DB-1436-D626-0A0D-4291B0225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573" y="1441636"/>
            <a:ext cx="1680000" cy="2520000"/>
          </a:xfrm>
          <a:prstGeom prst="round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D894AF7-36CE-DB7E-38FC-9FE321DBF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83" y="1441636"/>
            <a:ext cx="1680000" cy="2520000"/>
          </a:xfrm>
          <a:prstGeom prst="round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1E0CE4E-28FE-DCEE-1EF5-D2FB41DE7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793" y="1441636"/>
            <a:ext cx="1680000" cy="2520000"/>
          </a:xfrm>
          <a:prstGeom prst="round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61ACE81-3673-E74B-0B0F-28C7E184C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402" y="1441636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1A07BAA5-F702-52FE-1CD8-DAC2BA4DF8E4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1754B414-EE88-7497-A654-869201400938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		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A2C4A8D7-2C8A-5FFB-A541-D846FE5AA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61748827-9F01-5B07-A5B8-443726082C06}"/>
              </a:ext>
            </a:extLst>
          </p:cNvPr>
          <p:cNvSpPr/>
          <p:nvPr/>
        </p:nvSpPr>
        <p:spPr>
          <a:xfrm>
            <a:off x="543998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4B0B7463-B78B-61FD-9DF2-60B1322E9C4F}"/>
              </a:ext>
            </a:extLst>
          </p:cNvPr>
          <p:cNvSpPr/>
          <p:nvPr/>
        </p:nvSpPr>
        <p:spPr>
          <a:xfrm>
            <a:off x="263958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D2DFF4C3-2AFF-7B8E-477D-489319E9730D}"/>
              </a:ext>
            </a:extLst>
          </p:cNvPr>
          <p:cNvSpPr/>
          <p:nvPr/>
        </p:nvSpPr>
        <p:spPr>
          <a:xfrm>
            <a:off x="4779193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B10F480C-CB88-99D7-10C4-0C89B9B73B2C}"/>
              </a:ext>
            </a:extLst>
          </p:cNvPr>
          <p:cNvSpPr/>
          <p:nvPr/>
        </p:nvSpPr>
        <p:spPr>
          <a:xfrm>
            <a:off x="6918802" y="4236720"/>
            <a:ext cx="1681200" cy="906780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0DADDE9F-E2B8-D081-215F-C84166C18C05}"/>
              </a:ext>
            </a:extLst>
          </p:cNvPr>
          <p:cNvSpPr/>
          <p:nvPr/>
        </p:nvSpPr>
        <p:spPr>
          <a:xfrm>
            <a:off x="2638983" y="1441636"/>
            <a:ext cx="1681200" cy="2520000"/>
          </a:xfrm>
          <a:prstGeom prst="roundRect">
            <a:avLst/>
          </a:prstGeom>
          <a:solidFill>
            <a:srgbClr val="092630">
              <a:alpha val="60000"/>
            </a:srgbClr>
          </a:solidFill>
          <a:ln>
            <a:solidFill>
              <a:srgbClr val="EE48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Title: Pitch Perfect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Overview: College student Beca knows she does not want t...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Rating: 7.290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Popularity: 32.496</a:t>
            </a:r>
            <a:endParaRPr lang="he-IL" sz="1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981BF403-3305-CEED-F2DA-494C0B16B5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59" y="3546701"/>
            <a:ext cx="2274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4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34EB1-600A-03A3-3A19-CDC8FA0D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735C42B7-FCF6-7212-9C51-C93D444AAE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95503075-CB2E-327D-243B-FEE250E4321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Charlie Chaplin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8F26D520-C3E8-4CC6-A3B7-E69A40CF2F29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C4CC14D-F5AD-4B6A-6F3B-B3B04302FE2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Q6: EXTRA QUERY - Director’s 5 most Popular Movies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EA728D4-1518-334E-82B0-C6384B17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3298E76-AF8A-03A4-3643-90C1B47C0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60" y="1798320"/>
            <a:ext cx="1459759" cy="2189638"/>
          </a:xfrm>
          <a:prstGeom prst="roundRect">
            <a:avLst/>
          </a:prstGeom>
        </p:spPr>
      </p:pic>
      <p:sp>
        <p:nvSpPr>
          <p:cNvPr id="4" name="מלבן: פינות עליונות מעוגלות 3">
            <a:extLst>
              <a:ext uri="{FF2B5EF4-FFF2-40B4-BE49-F238E27FC236}">
                <a16:creationId xmlns:a16="http://schemas.microsoft.com/office/drawing/2014/main" id="{99C291AC-4CD6-349F-532F-3FF21110A7A9}"/>
              </a:ext>
            </a:extLst>
          </p:cNvPr>
          <p:cNvSpPr/>
          <p:nvPr/>
        </p:nvSpPr>
        <p:spPr>
          <a:xfrm>
            <a:off x="24661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6A326316-6BCD-5E92-FC41-2C03B469D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/>
        </p:blipFill>
        <p:spPr>
          <a:xfrm>
            <a:off x="2052515" y="1798320"/>
            <a:ext cx="1459759" cy="2189638"/>
          </a:xfrm>
          <a:prstGeom prst="roundRect">
            <a:avLst/>
          </a:prstGeom>
        </p:spPr>
      </p:pic>
      <p:sp>
        <p:nvSpPr>
          <p:cNvPr id="5" name="מלבן: פינות עליונות מעוגלות 4">
            <a:extLst>
              <a:ext uri="{FF2B5EF4-FFF2-40B4-BE49-F238E27FC236}">
                <a16:creationId xmlns:a16="http://schemas.microsoft.com/office/drawing/2014/main" id="{DC6A70B5-CE32-68EC-C9B9-19371A7671EC}"/>
              </a:ext>
            </a:extLst>
          </p:cNvPr>
          <p:cNvSpPr/>
          <p:nvPr/>
        </p:nvSpPr>
        <p:spPr>
          <a:xfrm>
            <a:off x="205192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6E9BAC1-E173-D1BE-6425-DFB0FE544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825" y="1798320"/>
            <a:ext cx="1459759" cy="2189638"/>
          </a:xfrm>
          <a:prstGeom prst="roundRect">
            <a:avLst/>
          </a:prstGeom>
        </p:spPr>
      </p:pic>
      <p:sp>
        <p:nvSpPr>
          <p:cNvPr id="6" name="מלבן: פינות עליונות מעוגלות 5">
            <a:extLst>
              <a:ext uri="{FF2B5EF4-FFF2-40B4-BE49-F238E27FC236}">
                <a16:creationId xmlns:a16="http://schemas.microsoft.com/office/drawing/2014/main" id="{9BB01767-1B1C-7100-E31A-2464AB408C80}"/>
              </a:ext>
            </a:extLst>
          </p:cNvPr>
          <p:cNvSpPr/>
          <p:nvPr/>
        </p:nvSpPr>
        <p:spPr>
          <a:xfrm>
            <a:off x="3857239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8A64994E-225C-5326-1F2E-1821D530C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5662549" y="1798320"/>
            <a:ext cx="1459759" cy="2189638"/>
          </a:xfrm>
          <a:prstGeom prst="roundRect">
            <a:avLst/>
          </a:prstGeom>
        </p:spPr>
      </p:pic>
      <p:sp>
        <p:nvSpPr>
          <p:cNvPr id="7" name="מלבן: פינות עליונות מעוגלות 6">
            <a:extLst>
              <a:ext uri="{FF2B5EF4-FFF2-40B4-BE49-F238E27FC236}">
                <a16:creationId xmlns:a16="http://schemas.microsoft.com/office/drawing/2014/main" id="{01450DD5-2F80-13E1-9F18-5E9C17F9C6A7}"/>
              </a:ext>
            </a:extLst>
          </p:cNvPr>
          <p:cNvSpPr/>
          <p:nvPr/>
        </p:nvSpPr>
        <p:spPr>
          <a:xfrm>
            <a:off x="5673727" y="4355594"/>
            <a:ext cx="1460803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6DA2267-DC66-3A11-A63A-7BA1B220E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9624" y="1798320"/>
            <a:ext cx="1459759" cy="2189638"/>
          </a:xfrm>
          <a:prstGeom prst="roundRect">
            <a:avLst/>
          </a:prstGeom>
        </p:spPr>
      </p:pic>
      <p:sp>
        <p:nvSpPr>
          <p:cNvPr id="10" name="מלבן: פינות עליונות מעוגלות 9">
            <a:extLst>
              <a:ext uri="{FF2B5EF4-FFF2-40B4-BE49-F238E27FC236}">
                <a16:creationId xmlns:a16="http://schemas.microsoft.com/office/drawing/2014/main" id="{F9A0CF31-08CC-6CCD-E01F-1481514DE478}"/>
              </a:ext>
            </a:extLst>
          </p:cNvPr>
          <p:cNvSpPr/>
          <p:nvPr/>
        </p:nvSpPr>
        <p:spPr>
          <a:xfrm>
            <a:off x="7479038" y="4355594"/>
            <a:ext cx="1460802" cy="787905"/>
          </a:xfrm>
          <a:prstGeom prst="round2Same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60864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352</TotalTime>
  <Words>568</Words>
  <Application>Microsoft Office PowerPoint</Application>
  <PresentationFormat>‫הצגה על המסך (16:9)</PresentationFormat>
  <Paragraphs>89</Paragraphs>
  <Slides>12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23" baseType="lpstr">
      <vt:lpstr>Arial</vt:lpstr>
      <vt:lpstr>Bahnschrift Light</vt:lpstr>
      <vt:lpstr>Bahnschrift Light SemiCondensed</vt:lpstr>
      <vt:lpstr>Bahnschrift SemiBold</vt:lpstr>
      <vt:lpstr>Bahnschrift SemiCondensed</vt:lpstr>
      <vt:lpstr>Calibri</vt:lpstr>
      <vt:lpstr>Calibri Light</vt:lpstr>
      <vt:lpstr>Zing Rust D2 Demo Base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Michal Berkheim</dc:creator>
  <cp:lastModifiedBy>Michal Berkheim</cp:lastModifiedBy>
  <cp:revision>123</cp:revision>
  <dcterms:created xsi:type="dcterms:W3CDTF">2025-01-23T12:17:26Z</dcterms:created>
  <dcterms:modified xsi:type="dcterms:W3CDTF">2025-01-30T15:45:43Z</dcterms:modified>
</cp:coreProperties>
</file>